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8" r:id="rId3"/>
    <p:sldId id="257" r:id="rId4"/>
    <p:sldId id="264" r:id="rId5"/>
    <p:sldId id="265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77" y="11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23AB1C-281D-461B-BB94-6794DA347D9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86A4201-9B8B-46B3-A286-6929611B0A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This data is all about bike demand with respect to climate, so as a rental company one of your concerns is customer satisfaction. Predicting bike rental demand helps the company to adjust the availability.</a:t>
          </a:r>
          <a:endParaRPr lang="en-US"/>
        </a:p>
      </dgm:t>
    </dgm:pt>
    <dgm:pt modelId="{B5337C6C-7709-4216-BADE-36BB6D02CC92}" type="parTrans" cxnId="{A598F59F-F4F2-4B6B-805F-4289AC16486C}">
      <dgm:prSet/>
      <dgm:spPr/>
      <dgm:t>
        <a:bodyPr/>
        <a:lstStyle/>
        <a:p>
          <a:endParaRPr lang="en-US"/>
        </a:p>
      </dgm:t>
    </dgm:pt>
    <dgm:pt modelId="{FAD2446E-761D-4A0A-AF59-16D68A23EA42}" type="sibTrans" cxnId="{A598F59F-F4F2-4B6B-805F-4289AC16486C}">
      <dgm:prSet/>
      <dgm:spPr/>
      <dgm:t>
        <a:bodyPr/>
        <a:lstStyle/>
        <a:p>
          <a:endParaRPr lang="en-US"/>
        </a:p>
      </dgm:t>
    </dgm:pt>
    <dgm:pt modelId="{3D7EA071-1AA6-402A-94EC-0A441AF9E8F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The big problem with the prediction is that it converges to the task of predicting weather.</a:t>
          </a:r>
          <a:endParaRPr lang="en-US"/>
        </a:p>
      </dgm:t>
    </dgm:pt>
    <dgm:pt modelId="{BA928BD0-2073-49F4-B790-3C309314DF0F}" type="parTrans" cxnId="{DE3E544D-2570-4A5D-BF96-F85A82589F39}">
      <dgm:prSet/>
      <dgm:spPr/>
      <dgm:t>
        <a:bodyPr/>
        <a:lstStyle/>
        <a:p>
          <a:endParaRPr lang="en-US"/>
        </a:p>
      </dgm:t>
    </dgm:pt>
    <dgm:pt modelId="{A3040DD7-4693-46A0-938B-72759A5CBCE6}" type="sibTrans" cxnId="{DE3E544D-2570-4A5D-BF96-F85A82589F39}">
      <dgm:prSet/>
      <dgm:spPr/>
      <dgm:t>
        <a:bodyPr/>
        <a:lstStyle/>
        <a:p>
          <a:endParaRPr lang="en-US"/>
        </a:p>
      </dgm:t>
    </dgm:pt>
    <dgm:pt modelId="{EA08CB2A-ECB4-414E-B54B-9C6CD228DB0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To avoid the bad reputation on the rental service it is necessary to know the requirement based on the weather condition</a:t>
          </a:r>
          <a:endParaRPr lang="en-US"/>
        </a:p>
      </dgm:t>
    </dgm:pt>
    <dgm:pt modelId="{15EFA37E-AD58-4A80-9B41-4048094B36F4}" type="parTrans" cxnId="{A0D1A44F-91FF-489F-B5FE-91676E093182}">
      <dgm:prSet/>
      <dgm:spPr/>
      <dgm:t>
        <a:bodyPr/>
        <a:lstStyle/>
        <a:p>
          <a:endParaRPr lang="en-US"/>
        </a:p>
      </dgm:t>
    </dgm:pt>
    <dgm:pt modelId="{BD0E97FA-3F16-432F-8FBB-2E0495FE798E}" type="sibTrans" cxnId="{A0D1A44F-91FF-489F-B5FE-91676E093182}">
      <dgm:prSet/>
      <dgm:spPr/>
      <dgm:t>
        <a:bodyPr/>
        <a:lstStyle/>
        <a:p>
          <a:endParaRPr lang="en-US"/>
        </a:p>
      </dgm:t>
    </dgm:pt>
    <dgm:pt modelId="{022C1471-6CA7-40D6-996A-C76EE41E9345}" type="pres">
      <dgm:prSet presAssocID="{5723AB1C-281D-461B-BB94-6794DA347D97}" presName="root" presStyleCnt="0">
        <dgm:presLayoutVars>
          <dgm:dir/>
          <dgm:resizeHandles val="exact"/>
        </dgm:presLayoutVars>
      </dgm:prSet>
      <dgm:spPr/>
    </dgm:pt>
    <dgm:pt modelId="{5E3499F6-1327-4FE2-8ED5-4666E59DF1FB}" type="pres">
      <dgm:prSet presAssocID="{C86A4201-9B8B-46B3-A286-6929611B0ACE}" presName="compNode" presStyleCnt="0"/>
      <dgm:spPr/>
    </dgm:pt>
    <dgm:pt modelId="{DEBCACCA-A1F8-4AA7-B14D-10A703487EF3}" type="pres">
      <dgm:prSet presAssocID="{C86A4201-9B8B-46B3-A286-6929611B0ACE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F2CB1BD-6ABB-47C7-BCEE-EA426D7E1358}" type="pres">
      <dgm:prSet presAssocID="{C86A4201-9B8B-46B3-A286-6929611B0AC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ke"/>
        </a:ext>
      </dgm:extLst>
    </dgm:pt>
    <dgm:pt modelId="{5DCFB21E-ECFE-493D-922C-BA91466B3F75}" type="pres">
      <dgm:prSet presAssocID="{C86A4201-9B8B-46B3-A286-6929611B0ACE}" presName="spaceRect" presStyleCnt="0"/>
      <dgm:spPr/>
    </dgm:pt>
    <dgm:pt modelId="{B8844AA8-549E-45C2-8BFC-2E5605C31A97}" type="pres">
      <dgm:prSet presAssocID="{C86A4201-9B8B-46B3-A286-6929611B0ACE}" presName="textRect" presStyleLbl="revTx" presStyleIdx="0" presStyleCnt="3">
        <dgm:presLayoutVars>
          <dgm:chMax val="1"/>
          <dgm:chPref val="1"/>
        </dgm:presLayoutVars>
      </dgm:prSet>
      <dgm:spPr/>
    </dgm:pt>
    <dgm:pt modelId="{2AB26D3F-C29A-4645-9B4A-C91D34B73DA5}" type="pres">
      <dgm:prSet presAssocID="{FAD2446E-761D-4A0A-AF59-16D68A23EA42}" presName="sibTrans" presStyleCnt="0"/>
      <dgm:spPr/>
    </dgm:pt>
    <dgm:pt modelId="{00A4719D-19BA-4920-86DD-1F4AA75907C1}" type="pres">
      <dgm:prSet presAssocID="{3D7EA071-1AA6-402A-94EC-0A441AF9E8FC}" presName="compNode" presStyleCnt="0"/>
      <dgm:spPr/>
    </dgm:pt>
    <dgm:pt modelId="{D4B69727-3B99-456B-BC4E-BFF836317F7D}" type="pres">
      <dgm:prSet presAssocID="{3D7EA071-1AA6-402A-94EC-0A441AF9E8F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482EEDD-67BC-42BA-80DC-45FDA687AA3B}" type="pres">
      <dgm:prSet presAssocID="{3D7EA071-1AA6-402A-94EC-0A441AF9E8F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CDDC7197-A05B-443C-BC0C-8EA33F882D9A}" type="pres">
      <dgm:prSet presAssocID="{3D7EA071-1AA6-402A-94EC-0A441AF9E8FC}" presName="spaceRect" presStyleCnt="0"/>
      <dgm:spPr/>
    </dgm:pt>
    <dgm:pt modelId="{E16F8494-8BFD-4F22-ACE3-1DD5C11F5E28}" type="pres">
      <dgm:prSet presAssocID="{3D7EA071-1AA6-402A-94EC-0A441AF9E8FC}" presName="textRect" presStyleLbl="revTx" presStyleIdx="1" presStyleCnt="3">
        <dgm:presLayoutVars>
          <dgm:chMax val="1"/>
          <dgm:chPref val="1"/>
        </dgm:presLayoutVars>
      </dgm:prSet>
      <dgm:spPr/>
    </dgm:pt>
    <dgm:pt modelId="{BF551E26-6F16-4308-8289-BBFD42D695B5}" type="pres">
      <dgm:prSet presAssocID="{A3040DD7-4693-46A0-938B-72759A5CBCE6}" presName="sibTrans" presStyleCnt="0"/>
      <dgm:spPr/>
    </dgm:pt>
    <dgm:pt modelId="{354D7CFA-C2E5-4B11-AF2D-81EE16652816}" type="pres">
      <dgm:prSet presAssocID="{EA08CB2A-ECB4-414E-B54B-9C6CD228DB04}" presName="compNode" presStyleCnt="0"/>
      <dgm:spPr/>
    </dgm:pt>
    <dgm:pt modelId="{D33C921C-69E2-4919-B427-5041169346BA}" type="pres">
      <dgm:prSet presAssocID="{EA08CB2A-ECB4-414E-B54B-9C6CD228DB04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5A6AADD-88F6-464A-9F6C-8FF937DFA465}" type="pres">
      <dgm:prSet presAssocID="{EA08CB2A-ECB4-414E-B54B-9C6CD228DB0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8F74399F-B759-498F-A3AB-528895C4904A}" type="pres">
      <dgm:prSet presAssocID="{EA08CB2A-ECB4-414E-B54B-9C6CD228DB04}" presName="spaceRect" presStyleCnt="0"/>
      <dgm:spPr/>
    </dgm:pt>
    <dgm:pt modelId="{1BC4B40A-04FA-49E7-8D65-5E8C5FBDD4E6}" type="pres">
      <dgm:prSet presAssocID="{EA08CB2A-ECB4-414E-B54B-9C6CD228DB0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ABEAA65-28E6-4518-AB8A-A39ED82A38E5}" type="presOf" srcId="{EA08CB2A-ECB4-414E-B54B-9C6CD228DB04}" destId="{1BC4B40A-04FA-49E7-8D65-5E8C5FBDD4E6}" srcOrd="0" destOrd="0" presId="urn:microsoft.com/office/officeart/2018/5/layout/IconLeafLabelList"/>
    <dgm:cxn modelId="{DE3E544D-2570-4A5D-BF96-F85A82589F39}" srcId="{5723AB1C-281D-461B-BB94-6794DA347D97}" destId="{3D7EA071-1AA6-402A-94EC-0A441AF9E8FC}" srcOrd="1" destOrd="0" parTransId="{BA928BD0-2073-49F4-B790-3C309314DF0F}" sibTransId="{A3040DD7-4693-46A0-938B-72759A5CBCE6}"/>
    <dgm:cxn modelId="{A0D1A44F-91FF-489F-B5FE-91676E093182}" srcId="{5723AB1C-281D-461B-BB94-6794DA347D97}" destId="{EA08CB2A-ECB4-414E-B54B-9C6CD228DB04}" srcOrd="2" destOrd="0" parTransId="{15EFA37E-AD58-4A80-9B41-4048094B36F4}" sibTransId="{BD0E97FA-3F16-432F-8FBB-2E0495FE798E}"/>
    <dgm:cxn modelId="{A9DB1A8C-0593-44C9-BC50-8CEEE775F92C}" type="presOf" srcId="{5723AB1C-281D-461B-BB94-6794DA347D97}" destId="{022C1471-6CA7-40D6-996A-C76EE41E9345}" srcOrd="0" destOrd="0" presId="urn:microsoft.com/office/officeart/2018/5/layout/IconLeafLabelList"/>
    <dgm:cxn modelId="{829B4595-1798-4FB2-83B1-A742F8F59230}" type="presOf" srcId="{C86A4201-9B8B-46B3-A286-6929611B0ACE}" destId="{B8844AA8-549E-45C2-8BFC-2E5605C31A97}" srcOrd="0" destOrd="0" presId="urn:microsoft.com/office/officeart/2018/5/layout/IconLeafLabelList"/>
    <dgm:cxn modelId="{A598F59F-F4F2-4B6B-805F-4289AC16486C}" srcId="{5723AB1C-281D-461B-BB94-6794DA347D97}" destId="{C86A4201-9B8B-46B3-A286-6929611B0ACE}" srcOrd="0" destOrd="0" parTransId="{B5337C6C-7709-4216-BADE-36BB6D02CC92}" sibTransId="{FAD2446E-761D-4A0A-AF59-16D68A23EA42}"/>
    <dgm:cxn modelId="{2E1AACC8-F6E4-42C2-A67A-AE4D5F2387FA}" type="presOf" srcId="{3D7EA071-1AA6-402A-94EC-0A441AF9E8FC}" destId="{E16F8494-8BFD-4F22-ACE3-1DD5C11F5E28}" srcOrd="0" destOrd="0" presId="urn:microsoft.com/office/officeart/2018/5/layout/IconLeafLabelList"/>
    <dgm:cxn modelId="{E4719FBD-CB6D-441D-8AF6-48749C4E4094}" type="presParOf" srcId="{022C1471-6CA7-40D6-996A-C76EE41E9345}" destId="{5E3499F6-1327-4FE2-8ED5-4666E59DF1FB}" srcOrd="0" destOrd="0" presId="urn:microsoft.com/office/officeart/2018/5/layout/IconLeafLabelList"/>
    <dgm:cxn modelId="{EFF2502E-3B0C-4CA6-8F8D-127663C1DCB0}" type="presParOf" srcId="{5E3499F6-1327-4FE2-8ED5-4666E59DF1FB}" destId="{DEBCACCA-A1F8-4AA7-B14D-10A703487EF3}" srcOrd="0" destOrd="0" presId="urn:microsoft.com/office/officeart/2018/5/layout/IconLeafLabelList"/>
    <dgm:cxn modelId="{4F0F815E-1325-4B94-BAD3-179E03886C33}" type="presParOf" srcId="{5E3499F6-1327-4FE2-8ED5-4666E59DF1FB}" destId="{EF2CB1BD-6ABB-47C7-BCEE-EA426D7E1358}" srcOrd="1" destOrd="0" presId="urn:microsoft.com/office/officeart/2018/5/layout/IconLeafLabelList"/>
    <dgm:cxn modelId="{6A7E6E7D-B8EB-4074-AA25-FDBB5157CED3}" type="presParOf" srcId="{5E3499F6-1327-4FE2-8ED5-4666E59DF1FB}" destId="{5DCFB21E-ECFE-493D-922C-BA91466B3F75}" srcOrd="2" destOrd="0" presId="urn:microsoft.com/office/officeart/2018/5/layout/IconLeafLabelList"/>
    <dgm:cxn modelId="{0C720BDF-5E05-4DA7-8DF9-F19CFA616657}" type="presParOf" srcId="{5E3499F6-1327-4FE2-8ED5-4666E59DF1FB}" destId="{B8844AA8-549E-45C2-8BFC-2E5605C31A97}" srcOrd="3" destOrd="0" presId="urn:microsoft.com/office/officeart/2018/5/layout/IconLeafLabelList"/>
    <dgm:cxn modelId="{3E019D44-88DA-44E4-ADF8-BFF8D0E21876}" type="presParOf" srcId="{022C1471-6CA7-40D6-996A-C76EE41E9345}" destId="{2AB26D3F-C29A-4645-9B4A-C91D34B73DA5}" srcOrd="1" destOrd="0" presId="urn:microsoft.com/office/officeart/2018/5/layout/IconLeafLabelList"/>
    <dgm:cxn modelId="{FEE58FDE-8DAE-40F6-9BA6-02273783DF6C}" type="presParOf" srcId="{022C1471-6CA7-40D6-996A-C76EE41E9345}" destId="{00A4719D-19BA-4920-86DD-1F4AA75907C1}" srcOrd="2" destOrd="0" presId="urn:microsoft.com/office/officeart/2018/5/layout/IconLeafLabelList"/>
    <dgm:cxn modelId="{BE336BE0-A274-457B-89ED-ADAC43835CA5}" type="presParOf" srcId="{00A4719D-19BA-4920-86DD-1F4AA75907C1}" destId="{D4B69727-3B99-456B-BC4E-BFF836317F7D}" srcOrd="0" destOrd="0" presId="urn:microsoft.com/office/officeart/2018/5/layout/IconLeafLabelList"/>
    <dgm:cxn modelId="{2362FD22-4876-4ABE-931E-9DA0D3656410}" type="presParOf" srcId="{00A4719D-19BA-4920-86DD-1F4AA75907C1}" destId="{D482EEDD-67BC-42BA-80DC-45FDA687AA3B}" srcOrd="1" destOrd="0" presId="urn:microsoft.com/office/officeart/2018/5/layout/IconLeafLabelList"/>
    <dgm:cxn modelId="{1280C48A-9745-4167-82BF-3FEABDD58E86}" type="presParOf" srcId="{00A4719D-19BA-4920-86DD-1F4AA75907C1}" destId="{CDDC7197-A05B-443C-BC0C-8EA33F882D9A}" srcOrd="2" destOrd="0" presId="urn:microsoft.com/office/officeart/2018/5/layout/IconLeafLabelList"/>
    <dgm:cxn modelId="{AB6C22E1-4E80-4815-972C-A7F5644E600A}" type="presParOf" srcId="{00A4719D-19BA-4920-86DD-1F4AA75907C1}" destId="{E16F8494-8BFD-4F22-ACE3-1DD5C11F5E28}" srcOrd="3" destOrd="0" presId="urn:microsoft.com/office/officeart/2018/5/layout/IconLeafLabelList"/>
    <dgm:cxn modelId="{3C8A8815-41C3-4DFD-874D-1F649D6937A5}" type="presParOf" srcId="{022C1471-6CA7-40D6-996A-C76EE41E9345}" destId="{BF551E26-6F16-4308-8289-BBFD42D695B5}" srcOrd="3" destOrd="0" presId="urn:microsoft.com/office/officeart/2018/5/layout/IconLeafLabelList"/>
    <dgm:cxn modelId="{95A5FD8A-7994-4E2F-A9FC-C9A6D33CD686}" type="presParOf" srcId="{022C1471-6CA7-40D6-996A-C76EE41E9345}" destId="{354D7CFA-C2E5-4B11-AF2D-81EE16652816}" srcOrd="4" destOrd="0" presId="urn:microsoft.com/office/officeart/2018/5/layout/IconLeafLabelList"/>
    <dgm:cxn modelId="{7E3799AA-1D17-4D31-8F52-24D3D6624C6B}" type="presParOf" srcId="{354D7CFA-C2E5-4B11-AF2D-81EE16652816}" destId="{D33C921C-69E2-4919-B427-5041169346BA}" srcOrd="0" destOrd="0" presId="urn:microsoft.com/office/officeart/2018/5/layout/IconLeafLabelList"/>
    <dgm:cxn modelId="{F270FE41-825A-46C3-A21D-C4272F531453}" type="presParOf" srcId="{354D7CFA-C2E5-4B11-AF2D-81EE16652816}" destId="{85A6AADD-88F6-464A-9F6C-8FF937DFA465}" srcOrd="1" destOrd="0" presId="urn:microsoft.com/office/officeart/2018/5/layout/IconLeafLabelList"/>
    <dgm:cxn modelId="{64098F56-AE7C-4180-97A9-C4F9529EAC32}" type="presParOf" srcId="{354D7CFA-C2E5-4B11-AF2D-81EE16652816}" destId="{8F74399F-B759-498F-A3AB-528895C4904A}" srcOrd="2" destOrd="0" presId="urn:microsoft.com/office/officeart/2018/5/layout/IconLeafLabelList"/>
    <dgm:cxn modelId="{D8E9A233-07CF-4363-B921-99A5FA136D76}" type="presParOf" srcId="{354D7CFA-C2E5-4B11-AF2D-81EE16652816}" destId="{1BC4B40A-04FA-49E7-8D65-5E8C5FBDD4E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CACCA-A1F8-4AA7-B14D-10A703487EF3}">
      <dsp:nvSpPr>
        <dsp:cNvPr id="0" name=""/>
        <dsp:cNvSpPr/>
      </dsp:nvSpPr>
      <dsp:spPr>
        <a:xfrm>
          <a:off x="1091339" y="1616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2CB1BD-6ABB-47C7-BCEE-EA426D7E1358}">
      <dsp:nvSpPr>
        <dsp:cNvPr id="0" name=""/>
        <dsp:cNvSpPr/>
      </dsp:nvSpPr>
      <dsp:spPr>
        <a:xfrm>
          <a:off x="1471589" y="381866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844AA8-549E-45C2-8BFC-2E5605C31A97}">
      <dsp:nvSpPr>
        <dsp:cNvPr id="0" name=""/>
        <dsp:cNvSpPr/>
      </dsp:nvSpPr>
      <dsp:spPr>
        <a:xfrm>
          <a:off x="520964" y="2341617"/>
          <a:ext cx="292500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kern="1200"/>
            <a:t>This data is all about bike demand with respect to climate, so as a rental company one of your concerns is customer satisfaction. Predicting bike rental demand helps the company to adjust the availability.</a:t>
          </a:r>
          <a:endParaRPr lang="en-US" sz="1100" kern="1200"/>
        </a:p>
      </dsp:txBody>
      <dsp:txXfrm>
        <a:off x="520964" y="2341617"/>
        <a:ext cx="2925000" cy="1012500"/>
      </dsp:txXfrm>
    </dsp:sp>
    <dsp:sp modelId="{D4B69727-3B99-456B-BC4E-BFF836317F7D}">
      <dsp:nvSpPr>
        <dsp:cNvPr id="0" name=""/>
        <dsp:cNvSpPr/>
      </dsp:nvSpPr>
      <dsp:spPr>
        <a:xfrm>
          <a:off x="4528214" y="1616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82EEDD-67BC-42BA-80DC-45FDA687AA3B}">
      <dsp:nvSpPr>
        <dsp:cNvPr id="0" name=""/>
        <dsp:cNvSpPr/>
      </dsp:nvSpPr>
      <dsp:spPr>
        <a:xfrm>
          <a:off x="4908464" y="381866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F8494-8BFD-4F22-ACE3-1DD5C11F5E28}">
      <dsp:nvSpPr>
        <dsp:cNvPr id="0" name=""/>
        <dsp:cNvSpPr/>
      </dsp:nvSpPr>
      <dsp:spPr>
        <a:xfrm>
          <a:off x="3957839" y="2341617"/>
          <a:ext cx="292500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kern="1200"/>
            <a:t>The big problem with the prediction is that it converges to the task of predicting weather.</a:t>
          </a:r>
          <a:endParaRPr lang="en-US" sz="1100" kern="1200"/>
        </a:p>
      </dsp:txBody>
      <dsp:txXfrm>
        <a:off x="3957839" y="2341617"/>
        <a:ext cx="2925000" cy="1012500"/>
      </dsp:txXfrm>
    </dsp:sp>
    <dsp:sp modelId="{D33C921C-69E2-4919-B427-5041169346BA}">
      <dsp:nvSpPr>
        <dsp:cNvPr id="0" name=""/>
        <dsp:cNvSpPr/>
      </dsp:nvSpPr>
      <dsp:spPr>
        <a:xfrm>
          <a:off x="7965089" y="1616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A6AADD-88F6-464A-9F6C-8FF937DFA465}">
      <dsp:nvSpPr>
        <dsp:cNvPr id="0" name=""/>
        <dsp:cNvSpPr/>
      </dsp:nvSpPr>
      <dsp:spPr>
        <a:xfrm>
          <a:off x="8345339" y="381866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4B40A-04FA-49E7-8D65-5E8C5FBDD4E6}">
      <dsp:nvSpPr>
        <dsp:cNvPr id="0" name=""/>
        <dsp:cNvSpPr/>
      </dsp:nvSpPr>
      <dsp:spPr>
        <a:xfrm>
          <a:off x="7394714" y="2341617"/>
          <a:ext cx="292500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kern="1200"/>
            <a:t>To avoid the bad reputation on the rental service it is necessary to know the requirement based on the weather condition</a:t>
          </a:r>
          <a:endParaRPr lang="en-US" sz="1100" kern="1200"/>
        </a:p>
      </dsp:txBody>
      <dsp:txXfrm>
        <a:off x="7394714" y="2341617"/>
        <a:ext cx="2925000" cy="101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5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5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1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7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0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1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95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31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7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5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9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12/17/2022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78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1" r:id="rId6"/>
    <p:sldLayoutId id="2147483787" r:id="rId7"/>
    <p:sldLayoutId id="2147483788" r:id="rId8"/>
    <p:sldLayoutId id="2147483789" r:id="rId9"/>
    <p:sldLayoutId id="2147483790" r:id="rId10"/>
    <p:sldLayoutId id="214748379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D0A348B8-3F2F-474A-A276-9C9066176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9ABC1-9BE9-25BC-D2C4-107C97E6B1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46400ECE-9877-489B-9D66-A71DE0575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1A5D329-D649-4E9F-8096-A2ACE125E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A92DB4E-8447-45DB-9823-5CFC7C66C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D5DFBD-BCEC-48CF-808D-F7E1C1404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61903FC-FD80-4FBD-AA8A-C2193BC9C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D55ECC-9F8E-4CA7-B6E4-B16810D9A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8B70EC0-20B9-4B4E-92A9-EC13F4DF0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1E75303-322B-4EE7-823D-F77D7EF54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9F1C7D3-2BCC-49A7-B6F7-5A186ADDD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F4F36A6-486F-4AD6-9A4D-8287F046B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B7EBF09-A754-4C44-A040-2B439F27D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D6C4580-856F-4186-B589-28D864BB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808157-3585-4AB1-9749-F9A67F988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946DFD7-0F51-48C5-A9D1-6792FFC2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8CB18E0-7882-4E21-9A48-1A54F4445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A3F90D-FBDD-4CF7-872C-040EF5867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74E87E7-02B5-4FD8-866D-A8F25F5DD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F573020-73D6-4060-BFD2-F0A6326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2C3845D-5E59-4D90-9D5C-76ED34F4E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B5D9CF-B022-4B61-84CC-9CE47428D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FA28D78-4A5A-40AC-8EA0-AE36CD6A3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FD55823-36C9-47C0-B8B3-7BA814BE0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63E8057-634C-41C8-9352-31517F552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4380C6A-DAC6-4C80-A2B1-341AD173F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C73B68-20DB-4B0D-BDFC-46D2E2DFA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5C3543E-8CC7-4D2C-A1B6-3260366B7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FA75029-DAD3-4FA3-9603-6CF2C96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9E0D540-01C4-47A7-8F32-603003412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CD20989-6E8E-45DA-81C2-E2615D8DB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F5210F8-5C9F-47B3-B18D-EA0DDAFE8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0670A10-674D-4A17-9F65-1BFD98FF7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436A5B2-61EC-401D-8CCC-7C2CE96F1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8606225D-3AFB-411A-A409-9199957F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4106C-4BF4-EF9A-E141-3EBE8DCBC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775" y="1800353"/>
            <a:ext cx="9820188" cy="1628647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FFFFFF"/>
                </a:solidFill>
              </a:rPr>
              <a:t>MACHINE LEARNING 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CD6B7-9200-6BE9-9747-446FD449D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2775" y="3674328"/>
            <a:ext cx="9820188" cy="85866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IN" sz="2000">
                <a:solidFill>
                  <a:srgbClr val="FFFFFF"/>
                </a:solidFill>
              </a:rPr>
              <a:t>Project</a:t>
            </a:r>
          </a:p>
          <a:p>
            <a:pPr algn="ctr">
              <a:lnSpc>
                <a:spcPct val="100000"/>
              </a:lnSpc>
            </a:pPr>
            <a:r>
              <a:rPr lang="en-IN" sz="2000">
                <a:solidFill>
                  <a:srgbClr val="FFFFFF"/>
                </a:solidFill>
              </a:rPr>
              <a:t>Adari Lohit – Ladari@kent.edu</a:t>
            </a: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E660D67-B179-4A6E-E3BC-86ECE50A0E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284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35"/>
    </mc:Choice>
    <mc:Fallback xmlns="">
      <p:transition spd="slow" advTm="15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9">
            <a:extLst>
              <a:ext uri="{FF2B5EF4-FFF2-40B4-BE49-F238E27FC236}">
                <a16:creationId xmlns:a16="http://schemas.microsoft.com/office/drawing/2014/main" id="{9663BDD8-36FC-48B0-8862-3B51BE4F7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8" name="Group 11">
            <a:extLst>
              <a:ext uri="{FF2B5EF4-FFF2-40B4-BE49-F238E27FC236}">
                <a16:creationId xmlns:a16="http://schemas.microsoft.com/office/drawing/2014/main" id="{B27757FA-E22B-4C03-A927-1E4B4A58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A329A2-1D2A-4A62-A6AF-93B37310C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AAB6EEA-4329-4352-9BA3-1746A7111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DF1164F-7F9A-40C5-868D-082B3E0F1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DB572B4-ACB4-4026-BE9F-D3523A2C1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77DB227-A8B6-43DC-970A-925EED2E0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B6B9264-5A30-46E0-A2C1-636FB3D1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79B4D0-16B0-456E-8951-4042C78B2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3D00E3-B79B-41D6-9E66-07EC7E6C2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DD97DA3-F9CF-4985-A2BA-27DDD396C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0472B34-25FF-41FB-BF22-42D29C83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C6268AA-8DD1-4959-8136-0ECAAFD27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744375-C310-46F7-AC26-C5A4BD827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6C08DB1-CFE5-4A9A-BCB2-C82F79C61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F10D3C0-7CBD-42BF-BC76-68A25F9730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6DF561D-125D-4BA4-BEA8-D540A3EF8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6CE140-59C9-47C1-9BFD-E716943C4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D2421D5-FB16-43BB-BD72-57B6D115C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94B4B66-3D8B-4D67-B68A-5EE98A61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1CE3395-ADDA-44B4-B550-87AF22E18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A7375E-9A29-4790-AA05-FC4DCC1AE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E67518D-21C7-4CDB-9A75-248EEAB43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13A36F7-9692-46D1-AA17-3036EBF75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04FE3BA-02A8-46F8-8C46-213885DB4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C8B1E1C-C236-410A-A75B-B5FED48E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FD8A655-CFAF-496E-82F7-4677B2100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52CEB0-DF45-45EF-B19A-A15C1A17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D16414C-77DA-4C7E-8E62-862EAA940E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C5789C5-251A-445C-8D17-18D36F8B5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BA0ACD3-25B4-4C98-B833-09426BA9C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C2EAAE7-E646-4A26-BA0E-A130ECE6A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4E911F-A532-42C7-B083-1E5BA8D71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Triangle 44">
            <a:extLst>
              <a:ext uri="{FF2B5EF4-FFF2-40B4-BE49-F238E27FC236}">
                <a16:creationId xmlns:a16="http://schemas.microsoft.com/office/drawing/2014/main" id="{1DEA6A44-CD60-4DFD-802B-A4F4BFCB7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820162" y="-2883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3E1F9-5138-4C2B-4A2B-BDE7E6719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10794505" cy="2157066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Introduction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623F9A-9814-8CE7-0E54-D957FEABC7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1121017"/>
              </p:ext>
            </p:extLst>
          </p:nvPr>
        </p:nvGraphicFramePr>
        <p:xfrm>
          <a:off x="690562" y="2784569"/>
          <a:ext cx="10840679" cy="3355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6F50456-14BE-82C7-9D74-D8CB20E27B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5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97"/>
    </mc:Choice>
    <mc:Fallback xmlns="">
      <p:transition spd="slow" advTm="41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87" name="Freeform: Shape 86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Right Triangle 121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2F03A-C39B-7580-B406-83D12F319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08027" cy="14424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6F1C5-F2F6-CC2E-BE78-0D20E2EA7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4424633" cy="37919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The project is about bike rental database.</a:t>
            </a:r>
          </a:p>
          <a:p>
            <a:pPr marL="0" indent="0">
              <a:buNone/>
            </a:pPr>
            <a:r>
              <a:rPr lang="en-US" dirty="0"/>
              <a:t>Price differences based on weather conditions.</a:t>
            </a:r>
          </a:p>
          <a:p>
            <a:pPr marL="0" indent="0">
              <a:buNone/>
            </a:pPr>
            <a:r>
              <a:rPr lang="en-US" dirty="0"/>
              <a:t>To do that we used EDA to understand the data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59FA5173-0270-BD12-779D-C363D2685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7094" y="1231415"/>
            <a:ext cx="4401655" cy="440165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3051CA3-F3B7-AA36-2BDA-262322C14E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5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09"/>
    </mc:Choice>
    <mc:Fallback xmlns="">
      <p:transition spd="slow" advTm="31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D6E7-4398-72FA-5319-7739A9A0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FDB0C-F89F-EA53-F4AA-8EA353206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algorithm used for the dataset is kmean “elbow method” and “silhouette method”</a:t>
            </a:r>
          </a:p>
          <a:p>
            <a:r>
              <a:rPr lang="en-IN" dirty="0"/>
              <a:t>And compare both the methods and forecast how accurate our algorithm is:</a:t>
            </a:r>
          </a:p>
          <a:p>
            <a:r>
              <a:rPr lang="en-IN" dirty="0"/>
              <a:t>After knowing the number of cluster and the k value we will know the insights of the data.</a:t>
            </a:r>
          </a:p>
          <a:p>
            <a:r>
              <a:rPr lang="en-IN" dirty="0"/>
              <a:t>Using prcomp we will be knowing the important factors effects the predictions.</a:t>
            </a:r>
          </a:p>
          <a:p>
            <a:r>
              <a:rPr lang="en-IN" dirty="0"/>
              <a:t>Their variance, standard deviation and cumulative proportion.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379CA75-5936-249D-963F-95D6485F64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3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83"/>
    </mc:Choice>
    <mc:Fallback xmlns="">
      <p:transition spd="slow" advTm="55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E176DC30-5F54-423B-AF50-738BEABE7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75998B-83F9-4DD6-A181-01CC6390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203DA02-DFF0-43DA-97F8-713359A5E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7DB5F66-3FA1-4342-A884-49FFC898B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62E1DE4-95C3-4648-880D-D5F16DA5B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F0DE976-09C7-468E-88D4-E653C3B9A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46834F4-CE01-4256-A71F-E9622367B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24B1666-CD3C-4141-91C0-782A8C0A7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BEB9DED-5756-4349-86C4-BB40C843E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E66CDAA-2393-4E50-88AE-4B6DE356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52ED3B2-4AF6-4D71-AFE0-E628195BE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8F8274F-6455-416D-9E21-09DCC6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A4FC2BA-35B4-4272-AE27-2EA963B9C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075E2C7-38CF-4C4C-BA60-8EBC4C59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A41EEBD-A69D-4000-B18A-0FF9079FF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674DC2-DB19-4D12-A7CC-A19B45A5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CE37544-AEB0-4C32-9AB4-FD8868FBB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4D92EE-9609-4B42-A0C2-EE8B291A2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14BE4F6-D0F0-4D05-BADF-7BAB738853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2022A48-AB28-42C0-99AA-84E9E942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BE1212E-2DDC-41F9-817C-2B0AF529E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EAC07E3-6FB7-48B5-9418-5D58EC89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C112200-C0E8-4E4F-B475-BB0C5619B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BA45913-5C20-4A2E-9401-B69D433BA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53BFA98-23F1-401A-B615-F706954A4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9EE95EF-D097-47D9-98DF-5BA037C49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2E5EAA5-1BC5-4C85-85D9-F7BA73476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F5AAC3-E106-4C3A-986B-23C44A9B1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84">
              <a:extLst>
                <a:ext uri="{FF2B5EF4-FFF2-40B4-BE49-F238E27FC236}">
                  <a16:creationId xmlns:a16="http://schemas.microsoft.com/office/drawing/2014/main" id="{3EC6582A-5366-4B33-8D40-2B474D8B5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A25249E-2F40-425D-A7F1-B7E55EF53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86">
              <a:extLst>
                <a:ext uri="{FF2B5EF4-FFF2-40B4-BE49-F238E27FC236}">
                  <a16:creationId xmlns:a16="http://schemas.microsoft.com/office/drawing/2014/main" id="{A13EC936-5CFC-4FE5-BCA8-59B3A2EF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CDE7F7A-C490-430C-876F-0349FC8BF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D686B4E-119A-4F4A-9392-1F9CFE3BE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Right Triangle 90">
            <a:extLst>
              <a:ext uri="{FF2B5EF4-FFF2-40B4-BE49-F238E27FC236}">
                <a16:creationId xmlns:a16="http://schemas.microsoft.com/office/drawing/2014/main" id="{F3730C34-30B8-42E4-824D-F095747C4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5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5536-4211-ADC2-F348-8BFB77EE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5398648" cy="1878413"/>
          </a:xfrm>
        </p:spPr>
        <p:txBody>
          <a:bodyPr>
            <a:normAutofit/>
          </a:bodyPr>
          <a:lstStyle/>
          <a:p>
            <a:r>
              <a:rPr lang="en-IN" dirty="0"/>
              <a:t>Algorithm</a:t>
            </a:r>
            <a:endParaRPr lang="en-US" dirty="0"/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3989725-EBFC-F56A-86AD-4F069CE1F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3005"/>
            <a:ext cx="4398756" cy="3260398"/>
          </a:xfrm>
        </p:spPr>
        <p:txBody>
          <a:bodyPr>
            <a:normAutofit/>
          </a:bodyPr>
          <a:lstStyle/>
          <a:p>
            <a:r>
              <a:rPr lang="en-IN" dirty="0"/>
              <a:t>In both the methods the k value is 2</a:t>
            </a:r>
          </a:p>
          <a:p>
            <a:r>
              <a:rPr lang="en-US" dirty="0"/>
              <a:t>The range is usually (0,1) in elbow method  and (-1,1) in silhouette method.</a:t>
            </a:r>
          </a:p>
          <a:p>
            <a:r>
              <a:rPr lang="en-US" dirty="0"/>
              <a:t>The point k=2 is near to 0 which is the peak point and from there it keeps on decreasing.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8EBAF8-0B8C-47CD-31A7-D4DBFB466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954" y="721082"/>
            <a:ext cx="4338356" cy="26355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B36D07-F7E1-AD2C-0E5C-83367B59F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041" y="3507853"/>
            <a:ext cx="4448185" cy="263555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619EEF8-ECF9-2785-AA12-EF56C1DEE2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6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45"/>
    </mc:Choice>
    <mc:Fallback xmlns="">
      <p:transition spd="slow" advTm="58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03" name="Freeform: Shape 102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Right Triangle 137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A25E4-7303-29D6-E72F-13382E88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08027" cy="14424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 dirty="0"/>
              <a:t>Conclusion</a:t>
            </a:r>
            <a:endParaRPr lang="en-US" dirty="0"/>
          </a:p>
        </p:txBody>
      </p:sp>
      <p:sp>
        <p:nvSpPr>
          <p:cNvPr id="98" name="Content Placeholder 97">
            <a:extLst>
              <a:ext uri="{FF2B5EF4-FFF2-40B4-BE49-F238E27FC236}">
                <a16:creationId xmlns:a16="http://schemas.microsoft.com/office/drawing/2014/main" id="{CCF0A4BA-B8E9-6731-2963-C1DCBB1C2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5917128" cy="3791918"/>
          </a:xfrm>
        </p:spPr>
        <p:txBody>
          <a:bodyPr>
            <a:normAutofit/>
          </a:bodyPr>
          <a:lstStyle/>
          <a:p>
            <a:r>
              <a:rPr lang="en-IN" dirty="0"/>
              <a:t>Bike rental prediction depends on weather condition, working day or a holiday and season </a:t>
            </a:r>
          </a:p>
          <a:p>
            <a:r>
              <a:rPr lang="en-IN" dirty="0"/>
              <a:t>As a biker rental service provider, I should make sure season time and based on weather condition the I should meet the customers requirement, to not to lose customers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56AD5D-1695-7B51-CA41-6AA41A66B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094" y="2582724"/>
            <a:ext cx="4401655" cy="169903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E38D84A-4621-1E16-AF29-2C58BFA522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9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143"/>
    </mc:Choice>
    <mc:Fallback xmlns="">
      <p:transition spd="slow" advTm="72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"/>
</p:tagLst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282</Words>
  <Application>Microsoft Office PowerPoint</Application>
  <PresentationFormat>Widescreen</PresentationFormat>
  <Paragraphs>24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Grandview</vt:lpstr>
      <vt:lpstr>Wingdings</vt:lpstr>
      <vt:lpstr>CosineVTI</vt:lpstr>
      <vt:lpstr>MACHINE LEARNING  </vt:lpstr>
      <vt:lpstr>Introduction</vt:lpstr>
      <vt:lpstr>Abstract</vt:lpstr>
      <vt:lpstr>Methodology</vt:lpstr>
      <vt:lpstr>Algorithm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Lohith Adari</dc:creator>
  <cp:lastModifiedBy>Lohith Adari</cp:lastModifiedBy>
  <cp:revision>3</cp:revision>
  <dcterms:created xsi:type="dcterms:W3CDTF">2022-12-17T17:10:45Z</dcterms:created>
  <dcterms:modified xsi:type="dcterms:W3CDTF">2022-12-18T02:07:36Z</dcterms:modified>
</cp:coreProperties>
</file>